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17" r:id="rId5"/>
    <p:sldId id="307" r:id="rId6"/>
    <p:sldId id="320" r:id="rId7"/>
    <p:sldId id="309" r:id="rId8"/>
    <p:sldId id="310" r:id="rId9"/>
    <p:sldId id="311" r:id="rId10"/>
    <p:sldId id="318" r:id="rId11"/>
    <p:sldId id="319" r:id="rId12"/>
    <p:sldId id="314" r:id="rId13"/>
    <p:sldId id="312" r:id="rId14"/>
    <p:sldId id="321" r:id="rId15"/>
    <p:sldId id="30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405" autoAdjust="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9/26/2024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9/26/2024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2499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0188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67541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80190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281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0893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03258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85511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9986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anchor="ctr" anchorCtr="0"/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>
            <a:normAutofit/>
          </a:bodyPr>
          <a:lstStyle>
            <a:lvl1pPr marL="228600" indent="-228600">
              <a:buFont typeface="+mj-lt"/>
              <a:buAutoNum type="arabicPeriod"/>
              <a:defRPr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hcltech.com/events/biotechx-eu" TargetMode="External"/><Relationship Id="rId5" Type="http://schemas.openxmlformats.org/officeDocument/2006/relationships/hyperlink" Target="https://www.hcltech.com/" TargetMode="Externa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divyarajavel46.wixstudio.io/hcltech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>
            <a:noAutofit/>
          </a:bodyPr>
          <a:lstStyle/>
          <a:p>
            <a:r>
              <a:rPr lang="en-IN" sz="34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Crafting &amp; Compelling Website Analysis</a:t>
            </a: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ECF60E-2345-61EF-2FE6-A93570576B6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3221371"/>
            <a:ext cx="4035106" cy="2722227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name: HCLTech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Website: </a:t>
            </a:r>
            <a:r>
              <a:rPr lang="en-IN" b="0" i="0" u="sng" strike="noStrike" dirty="0">
                <a:solidFill>
                  <a:srgbClr val="1155C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https://www.hcltech.com/</a:t>
            </a:r>
            <a:r>
              <a:rPr lang="en-IN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Content: </a:t>
            </a:r>
            <a:r>
              <a:rPr lang="de-DE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HCLTech at BioTechX 2024 Switzerland, EU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Video 4" descr="3D Person Working In A Home Office">
            <a:extLst>
              <a:ext uri="{FF2B5EF4-FFF2-40B4-BE49-F238E27FC236}">
                <a16:creationId xmlns:a16="http://schemas.microsoft.com/office/drawing/2014/main" id="{0144F016-EE25-EAF3-1120-8E1044CB1B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28908" r="31596" b="-1"/>
          <a:stretch/>
        </p:blipFill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C431AD71-0BFD-EBEE-875D-73AF689C3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5044F7-BD97-2FDE-4E33-A565BCF0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924" y="511728"/>
            <a:ext cx="10360152" cy="679508"/>
          </a:xfrm>
        </p:spPr>
        <p:txBody>
          <a:bodyPr anchor="b">
            <a:normAutofit/>
          </a:bodyPr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Landing Page</a:t>
            </a:r>
          </a:p>
        </p:txBody>
      </p:sp>
      <p:pic>
        <p:nvPicPr>
          <p:cNvPr id="9" name="Content Placeholder 8" descr="A close-up of a website&#10;&#10;Description automatically generated">
            <a:extLst>
              <a:ext uri="{FF2B5EF4-FFF2-40B4-BE49-F238E27FC236}">
                <a16:creationId xmlns:a16="http://schemas.microsoft.com/office/drawing/2014/main" id="{2B0787E7-8130-1520-860B-5299A744BE3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925260" y="2039111"/>
            <a:ext cx="6708262" cy="3840480"/>
          </a:xfrm>
          <a:noFill/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3A425CE3-E094-CD99-24DA-BDA060EB501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298583"/>
            <a:ext cx="3438168" cy="1937857"/>
          </a:xfrm>
        </p:spPr>
        <p:txBody>
          <a:bodyPr/>
          <a:lstStyle/>
          <a:p>
            <a:endParaRPr lang="en-US" dirty="0">
              <a:solidFill>
                <a:srgbClr val="AC5B4C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URL:</a:t>
            </a:r>
            <a:endParaRPr lang="en-US" b="1" dirty="0">
              <a:solidFill>
                <a:schemeClr val="tx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dirty="0">
                <a:solidFill>
                  <a:srgbClr val="AC5B4C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 | My Site (divyarajavel46.wixstudio.io)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lide Number Placeholder 4">
            <a:extLst>
              <a:ext uri="{FF2B5EF4-FFF2-40B4-BE49-F238E27FC236}">
                <a16:creationId xmlns:a16="http://schemas.microsoft.com/office/drawing/2014/main" id="{892C6745-771E-CEB3-9639-B4A4D7740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909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87" y="342020"/>
            <a:ext cx="10360152" cy="1199626"/>
          </a:xfrm>
        </p:spPr>
        <p:txBody>
          <a:bodyPr/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b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7798761A-B671-4825-623F-F4726F2BDF2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76784" y="1720330"/>
            <a:ext cx="9730614" cy="4336521"/>
          </a:xfrm>
        </p:spPr>
        <p:txBody>
          <a:bodyPr>
            <a:noAutofit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Founded in 1976: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technology leader with expertise across sectors.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HCLTech: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Specializes in AI, cloud, automation, and digital engineering for digital transformation.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HCL Software: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30+ product families driving customer experience, DevOps, security, and automation.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HCL Healthcare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India’s largest corporate health provider, serving 70,000+ families with managed care solutions.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HCL Infosystems: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Delivers IT services, solutions, and multi-brand global tech products.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Philanthropy &amp; CSR: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Initiatives through HCL Foundation, Shiv Nadar Foundation, and The Habitats Trust for social impact.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12FDC-7484-2B3B-E496-144348256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970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46C7B-D29F-368C-FEEC-CDFA125F8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>
            <a:normAutofit/>
          </a:bodyPr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937B9437-25E7-CA6D-4D08-CC2E89F8F5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0D6FB95E-6987-A57C-3663-3FD6F6FAC24E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501049086"/>
              </p:ext>
            </p:extLst>
          </p:nvPr>
        </p:nvGraphicFramePr>
        <p:xfrm>
          <a:off x="2480014" y="2039111"/>
          <a:ext cx="7228798" cy="3587619"/>
        </p:xfrm>
        <a:graphic>
          <a:graphicData uri="http://schemas.openxmlformats.org/drawingml/2006/table">
            <a:tbl>
              <a:tblPr firstRow="1" bandRow="1">
                <a:solidFill>
                  <a:schemeClr val="tx1">
                    <a:lumMod val="65000"/>
                    <a:lumOff val="35000"/>
                  </a:schemeClr>
                </a:solidFill>
              </a:tblPr>
              <a:tblGrid>
                <a:gridCol w="7228798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53349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cap="none" spc="6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INTRODUCTION TO COMPANY</a:t>
                      </a:r>
                    </a:p>
                  </a:txBody>
                  <a:tcPr marL="127691" marR="127691" marT="127691" marB="12769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405806">
                <a:tc>
                  <a:txBody>
                    <a:bodyPr/>
                    <a:lstStyle/>
                    <a:p>
                      <a:pPr algn="ctr"/>
                      <a:r>
                        <a:rPr lang="en-US" sz="2000" b="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AND SERVICE DESCRIPTIONS</a:t>
                      </a:r>
                    </a:p>
                  </a:txBody>
                  <a:tcPr marL="85127" marR="85127" marT="42564" marB="851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405806">
                <a:tc>
                  <a:txBody>
                    <a:bodyPr/>
                    <a:lstStyle/>
                    <a:p>
                      <a:pPr algn="ctr"/>
                      <a:r>
                        <a:rPr lang="en-US" sz="2000" b="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WEBSITE PLATFORM IDENTIFICATION </a:t>
                      </a:r>
                    </a:p>
                  </a:txBody>
                  <a:tcPr marL="85127" marR="85127" marT="42564" marB="851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4058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REPORT</a:t>
                      </a:r>
                    </a:p>
                  </a:txBody>
                  <a:tcPr marL="85127" marR="85127" marT="42564" marB="851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4058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RECOMMENDATIONS</a:t>
                      </a:r>
                    </a:p>
                  </a:txBody>
                  <a:tcPr marL="85127" marR="85127" marT="42564" marB="851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  <a:tr h="40580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b="0" kern="12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BEST PRACTICES</a:t>
                      </a:r>
                    </a:p>
                  </a:txBody>
                  <a:tcPr marL="85127" marR="85127" marT="42564" marB="851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404770"/>
                  </a:ext>
                </a:extLst>
              </a:tr>
              <a:tr h="40580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b="0" kern="12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LANDING PAGE</a:t>
                      </a:r>
                    </a:p>
                  </a:txBody>
                  <a:tcPr marL="85127" marR="85127" marT="42564" marB="851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1278060"/>
                  </a:ext>
                </a:extLst>
              </a:tr>
              <a:tr h="40580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000" b="0" kern="1200" cap="none" spc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SUMMARY</a:t>
                      </a:r>
                    </a:p>
                  </a:txBody>
                  <a:tcPr marL="85127" marR="85127" marT="42564" marB="851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268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478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87" y="342020"/>
            <a:ext cx="10360152" cy="1199626"/>
          </a:xfrm>
        </p:spPr>
        <p:txBody>
          <a:bodyPr/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description</a:t>
            </a:r>
            <a:b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7798761A-B671-4825-623F-F4726F2BDF2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76784" y="1720330"/>
            <a:ext cx="9730614" cy="4336521"/>
          </a:xfrm>
        </p:spPr>
        <p:txBody>
          <a:bodyPr>
            <a:noAutofit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Founded in 1976: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Global technology leader with expertise across sectors.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HCLTech: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Specializes in AI, cloud, automation, and digital engineering for digital transformation.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HCL Software: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30+ product families driving customer experience, DevOps, security, and automation.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HCL Healthcare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India’s largest corporate health provider, serving 70,000+ families with managed care solutions.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HCL Infosystems: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Delivers IT services, solutions, and multi-brand global tech products.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Philanthropy &amp; CSR: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Initiatives through HCL Foundation, Shiv Nadar Foundation, and The Habitats Trust for social impact.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12FDC-7484-2B3B-E496-144348256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803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>
            <a:normAutofit/>
          </a:bodyPr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description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FDA37B-399A-B9F0-7A7D-2A891EB7FFA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BioTechX 2024 in Switzerland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Intersection of biotech, pharma, and technology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HCLTech’s Role: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Participation and showcasing solutions, Supporting drug development, genomics, and healthcare innovation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Digital transformation in biotech, pharma, and healthcare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Networking: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Fosters collaboration in bioinformatics and pharmaceutical advancements</a:t>
            </a:r>
          </a:p>
        </p:txBody>
      </p:sp>
      <p:pic>
        <p:nvPicPr>
          <p:cNvPr id="21" name="Video 20" descr="Chemical Compounds">
            <a:extLst>
              <a:ext uri="{FF2B5EF4-FFF2-40B4-BE49-F238E27FC236}">
                <a16:creationId xmlns:a16="http://schemas.microsoft.com/office/drawing/2014/main" id="{C954B9D8-4B64-8E77-65CA-386B2062DD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9548" r="40956" b="-1"/>
          <a:stretch/>
        </p:blipFill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CD348E-9357-0442-4555-AF6B4AFE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49404F1-8E94-7D3D-71E2-A1A4B7CBC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>
            <a:normAutofit/>
          </a:bodyPr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and Service Descriptions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4A3718F-D67C-255A-4B64-BA379609FCD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6784" y="2039111"/>
            <a:ext cx="7012581" cy="3904488"/>
          </a:xfrm>
        </p:spPr>
        <p:txBody>
          <a:bodyPr>
            <a:noAutofit/>
          </a:bodyPr>
          <a:lstStyle/>
          <a:p>
            <a:pPr algn="just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Biopharma Solutions: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digital transformation services for biopharma.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Leverages data analytics, AI, and IoT for improved lab management and efficiency.</a:t>
            </a:r>
          </a:p>
          <a:p>
            <a:pPr algn="just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&amp; Generative AI in Healthcare: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AI-driven solutions for early disease detection, medical image analysis, robotic surgery, and drug discovery.</a:t>
            </a:r>
          </a:p>
          <a:p>
            <a:pPr algn="just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Infrastructure Services: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Cutting-edge infrastructure management for global IT transformations.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operational resilience and uptime.</a:t>
            </a:r>
          </a:p>
          <a:p>
            <a:pPr algn="just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Boost innovation and enhance digital capabilities in biotech and healthcare sectors.</a:t>
            </a:r>
          </a:p>
        </p:txBody>
      </p:sp>
      <p:pic>
        <p:nvPicPr>
          <p:cNvPr id="16" name="Video 15" descr="Box Packages">
            <a:extLst>
              <a:ext uri="{FF2B5EF4-FFF2-40B4-BE49-F238E27FC236}">
                <a16:creationId xmlns:a16="http://schemas.microsoft.com/office/drawing/2014/main" id="{B2630C0A-E8D4-CBAC-B35B-63768DE692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30670" r="29834" b="-1"/>
          <a:stretch/>
        </p:blipFill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5BAC3D-60A1-816B-5C79-2E8B6D980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06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>
            <a:normAutofit/>
          </a:bodyPr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Platform Identification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7798761A-B671-4825-623F-F4726F2BDF2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/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Likely employs HCL Volt MX for low-code development.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Utilizes HCL's Digital Experience platform for enterprise-level websites.</a:t>
            </a:r>
          </a:p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Unified digital experiences across multiple platforms (mobile, web, kiosks)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scalability, ease of development, and rapid deployment</a:t>
            </a:r>
          </a:p>
        </p:txBody>
      </p:sp>
      <p:pic>
        <p:nvPicPr>
          <p:cNvPr id="27" name="Picture 26" descr="Computer script on a screen">
            <a:extLst>
              <a:ext uri="{FF2B5EF4-FFF2-40B4-BE49-F238E27FC236}">
                <a16:creationId xmlns:a16="http://schemas.microsoft.com/office/drawing/2014/main" id="{D426AC80-9CAC-4D2C-F455-E54D072C80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46" r="46520" b="1"/>
          <a:stretch/>
        </p:blipFill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12FDC-7484-2B3B-E496-144348256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348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226" y="342020"/>
            <a:ext cx="10846713" cy="1199626"/>
          </a:xfrm>
        </p:spPr>
        <p:txBody>
          <a:bodyPr/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Optimization Report</a:t>
            </a:r>
            <a:b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7798761A-B671-4825-623F-F4726F2BDF2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76784" y="1605338"/>
            <a:ext cx="5964572" cy="4336521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Homepage: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Mobile-Friendly: Yes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Speed (GTMetrix): 3.5s load time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Issues: Large images slow down performance slightly.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Services Page: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Mobile-Friendly: Yes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Speed: 3.2s load time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Issues: Some text overlaps on small screens.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Careers Page: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Mobile-Friendly: Yes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Speed: 2.9s load time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Issues: Navigation buttons are difficult to tap on mobile.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DCEFF0D-2398-EA47-0377-9181EFC8B2C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92412" y="1605338"/>
            <a:ext cx="5622804" cy="4722415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Contact Page: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Mobile-Friendly: Yes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Speed: 3.8s load time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Issues: Form fields are not perfectly aligned.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News Page: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Mobile-Friendly: Yes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Speed: 3.1s load time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Issues: Minor loading delays.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12FDC-7484-2B3B-E496-144348256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684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49C0DA-C8AE-5ECC-149A-D60ECFF8C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940" y="914400"/>
            <a:ext cx="7661116" cy="914400"/>
          </a:xfrm>
        </p:spPr>
        <p:txBody>
          <a:bodyPr anchor="b">
            <a:noAutofit/>
          </a:bodyPr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Detection and Improvement Recommendations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7798761A-B671-4825-623F-F4726F2BDF2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87940" y="2039111"/>
            <a:ext cx="6264613" cy="3904488"/>
          </a:xfrm>
        </p:spPr>
        <p:txBody>
          <a:bodyPr>
            <a:noAutofit/>
          </a:bodyPr>
          <a:lstStyle/>
          <a:p>
            <a:pPr algn="just">
              <a:spcAft>
                <a:spcPts val="800"/>
              </a:spcAft>
            </a:pPr>
            <a:r>
              <a:rPr lang="en-IN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Cluttered Layout: </a:t>
            </a:r>
            <a:r>
              <a:rPr lang="en-IN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Too much dense information makes it difficult to find key content (e.g., the "Insights" section).</a:t>
            </a:r>
          </a:p>
          <a:p>
            <a:pPr algn="just">
              <a:spcAft>
                <a:spcPts val="800"/>
              </a:spcAft>
            </a:pPr>
            <a:r>
              <a:rPr lang="en-IN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Overuse of Links: </a:t>
            </a:r>
            <a:r>
              <a:rPr lang="en-IN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footer has excessive links, creating confusing navigation.</a:t>
            </a:r>
          </a:p>
          <a:p>
            <a:pPr algn="just">
              <a:spcAft>
                <a:spcPts val="800"/>
              </a:spcAft>
            </a:pPr>
            <a:r>
              <a:rPr lang="en-IN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Slow Loading Times: </a:t>
            </a:r>
            <a:r>
              <a:rPr lang="en-IN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Dynamic content like images and numerous links contribute to slow page load, especially on mobile.</a:t>
            </a:r>
          </a:p>
          <a:p>
            <a:pPr algn="just">
              <a:spcAft>
                <a:spcPts val="800"/>
              </a:spcAft>
            </a:pPr>
            <a:r>
              <a:rPr lang="en-IN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Lack of Visual Hierarchy: </a:t>
            </a:r>
            <a:r>
              <a:rPr lang="en-IN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Critical sections (e.g., services, partners) don’t stand out clearly.</a:t>
            </a:r>
          </a:p>
          <a:p>
            <a:pPr algn="just">
              <a:spcAft>
                <a:spcPts val="800"/>
              </a:spcAft>
            </a:pPr>
            <a:r>
              <a:rPr lang="en-IN" b="1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Accessibility: </a:t>
            </a:r>
            <a:r>
              <a:rPr lang="en-IN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Features like alt-text for images and screen reader compatibility are insufficient.</a:t>
            </a:r>
          </a:p>
          <a:p>
            <a:pPr>
              <a:spcAft>
                <a:spcPts val="800"/>
              </a:spcAft>
            </a:pPr>
            <a:r>
              <a:rPr lang="en-IN" kern="1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pic>
        <p:nvPicPr>
          <p:cNvPr id="28" name="Picture 27" descr="Top view of cubes connected with black lines">
            <a:extLst>
              <a:ext uri="{FF2B5EF4-FFF2-40B4-BE49-F238E27FC236}">
                <a16:creationId xmlns:a16="http://schemas.microsoft.com/office/drawing/2014/main" id="{08112F1E-4B24-7D77-6B5C-BC2723486D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8705" r="18783"/>
          <a:stretch/>
        </p:blipFill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12FDC-7484-2B3B-E496-144348256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86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D8CDC79D-1498-4326-E064-76B196B95F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11285" y="323731"/>
            <a:ext cx="8137771" cy="187472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4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Practices for Aesthetic and Usable Websites</a:t>
            </a:r>
            <a:endParaRPr kumimoji="0" lang="en-US" altLang="en-US" sz="3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B0F3C-5228-C9FB-1212-1D4894C80B4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11285" y="2072667"/>
            <a:ext cx="6367423" cy="390448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navigation: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 intuitive, easy-to-follow menus and links.</a:t>
            </a:r>
          </a:p>
          <a:p>
            <a:pPr marL="0" indent="0" algn="just">
              <a:buNone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Clarity &amp; readability: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clear fonts, proper spacing, and concise text for better user engagement.</a:t>
            </a:r>
          </a:p>
          <a:p>
            <a:pPr marL="0" indent="0" algn="just">
              <a:buNone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hierarchy: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Prioritize important content with larger fonts, colors, and placement.</a:t>
            </a:r>
          </a:p>
          <a:p>
            <a:pPr marL="0" indent="0" algn="just">
              <a:buNone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Consistent branding: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 consistent logos, colors, and design elements throughout.</a:t>
            </a:r>
          </a:p>
          <a:p>
            <a:pPr marL="0" indent="0" algn="just">
              <a:buNone/>
            </a:pPr>
            <a:r>
              <a:rPr lang="en-US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 load times: </a:t>
            </a: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Optimize images and content to improve page speed, especially on mobile.</a:t>
            </a:r>
          </a:p>
          <a:p>
            <a:pPr marL="0" indent="0" algn="just">
              <a:buNone/>
            </a:pPr>
            <a:r>
              <a:rPr lang="en-US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videos, infographics, or dynamic elements to enhance user engagement.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Multi-coloured paper-craft art">
            <a:extLst>
              <a:ext uri="{FF2B5EF4-FFF2-40B4-BE49-F238E27FC236}">
                <a16:creationId xmlns:a16="http://schemas.microsoft.com/office/drawing/2014/main" id="{2CDE9BC1-0EE3-A2ED-97B7-3ADF1FB2B4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750" r="25515" b="1"/>
          <a:stretch/>
        </p:blipFill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9500A-4B75-29F9-CE37-C3E13D6A5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4753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64407_win32_SD_v20" id="{3EA9D323-E7D5-42E3-83AA-4E89B21FB6B6}" vid="{BDF16A16-3A0E-4332-958C-C5797045A0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{8D9CC120-DE2B-45F3-8317-68DFE8F608AD}tf11964407_win32</Template>
  <TotalTime>388</TotalTime>
  <Words>805</Words>
  <Application>Microsoft Office PowerPoint</Application>
  <PresentationFormat>Widescreen</PresentationFormat>
  <Paragraphs>115</Paragraphs>
  <Slides>12</Slides>
  <Notes>12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Courier New</vt:lpstr>
      <vt:lpstr>Gill Sans Nova Light</vt:lpstr>
      <vt:lpstr>Sagona Book</vt:lpstr>
      <vt:lpstr>Times New Roman</vt:lpstr>
      <vt:lpstr>Custom</vt:lpstr>
      <vt:lpstr>Crafting &amp; Compelling Website Analysis</vt:lpstr>
      <vt:lpstr>Agenda</vt:lpstr>
      <vt:lpstr>Company description </vt:lpstr>
      <vt:lpstr>Content description</vt:lpstr>
      <vt:lpstr>Product and Service Descriptions</vt:lpstr>
      <vt:lpstr>Website Platform Identification</vt:lpstr>
      <vt:lpstr>Website Optimization Report </vt:lpstr>
      <vt:lpstr>Error Detection and Improvement Recommendations</vt:lpstr>
      <vt:lpstr> Best Practices for Aesthetic and Usable Websites </vt:lpstr>
      <vt:lpstr>Landing Page</vt:lpstr>
      <vt:lpstr>Summary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Divya R</dc:creator>
  <cp:lastModifiedBy>Divya R</cp:lastModifiedBy>
  <cp:revision>2</cp:revision>
  <dcterms:created xsi:type="dcterms:W3CDTF">2024-09-26T05:57:05Z</dcterms:created>
  <dcterms:modified xsi:type="dcterms:W3CDTF">2024-09-26T12:25:31Z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